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7540" y="1097923"/>
            <a:ext cx="8915399" cy="2262781"/>
          </a:xfrm>
        </p:spPr>
        <p:txBody>
          <a:bodyPr/>
          <a:lstStyle/>
          <a:p>
            <a:r>
              <a:rPr lang="en-IN" dirty="0" err="1" smtClean="0">
                <a:solidFill>
                  <a:srgbClr val="FF0000"/>
                </a:solidFill>
                <a:latin typeface="African" pitchFamily="2" charset="0"/>
              </a:rPr>
              <a:t>Lateralis</a:t>
            </a:r>
            <a:r>
              <a:rPr lang="en-IN" dirty="0" smtClean="0">
                <a:solidFill>
                  <a:srgbClr val="FF0000"/>
                </a:solidFill>
                <a:latin typeface="African" pitchFamily="2" charset="0"/>
              </a:rPr>
              <a:t> System in Fishes</a:t>
            </a:r>
            <a:endParaRPr lang="en-IN" dirty="0">
              <a:solidFill>
                <a:srgbClr val="FF0000"/>
              </a:solidFill>
              <a:latin typeface="African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1179" y="4030404"/>
            <a:ext cx="8915399" cy="1126283"/>
          </a:xfrm>
        </p:spPr>
        <p:txBody>
          <a:bodyPr>
            <a:normAutofit lnSpcReduction="10000"/>
          </a:bodyPr>
          <a:lstStyle/>
          <a:p>
            <a:r>
              <a:rPr lang="en-IN" b="1" dirty="0" smtClean="0">
                <a:solidFill>
                  <a:schemeClr val="accent3"/>
                </a:solidFill>
              </a:rPr>
              <a:t>Course Code: ZOO 636</a:t>
            </a:r>
          </a:p>
          <a:p>
            <a:r>
              <a:rPr lang="en-IN" b="1" dirty="0" smtClean="0">
                <a:solidFill>
                  <a:schemeClr val="accent3"/>
                </a:solidFill>
              </a:rPr>
              <a:t>Course Name: Aquaculture &amp; Fisheries</a:t>
            </a:r>
          </a:p>
          <a:p>
            <a:r>
              <a:rPr lang="en-IN" b="1" dirty="0" smtClean="0">
                <a:solidFill>
                  <a:schemeClr val="accent3"/>
                </a:solidFill>
              </a:rPr>
              <a:t>Submitted by: Ms </a:t>
            </a:r>
            <a:r>
              <a:rPr lang="en-IN" b="1" dirty="0" err="1" smtClean="0">
                <a:solidFill>
                  <a:schemeClr val="accent3"/>
                </a:solidFill>
              </a:rPr>
              <a:t>Prabhjot</a:t>
            </a:r>
            <a:r>
              <a:rPr lang="en-IN" b="1" dirty="0" smtClean="0">
                <a:solidFill>
                  <a:schemeClr val="accent3"/>
                </a:solidFill>
              </a:rPr>
              <a:t> Kaur</a:t>
            </a:r>
            <a:endParaRPr lang="en-IN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375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5950" y="0"/>
            <a:ext cx="8911687" cy="1280890"/>
          </a:xfrm>
        </p:spPr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en-IN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1767" y="643944"/>
            <a:ext cx="10419009" cy="6214056"/>
          </a:xfrm>
        </p:spPr>
        <p:txBody>
          <a:bodyPr/>
          <a:lstStyle/>
          <a:p>
            <a:r>
              <a:rPr lang="en-IN" dirty="0" smtClean="0"/>
              <a:t>It is system of cutaneous sense organ </a:t>
            </a:r>
            <a:r>
              <a:rPr lang="en-IN" dirty="0" err="1" smtClean="0"/>
              <a:t>loged</a:t>
            </a:r>
            <a:r>
              <a:rPr lang="en-IN" dirty="0" smtClean="0"/>
              <a:t> in skin present in all </a:t>
            </a:r>
            <a:r>
              <a:rPr lang="en-IN" dirty="0" err="1" smtClean="0"/>
              <a:t>craniates</a:t>
            </a:r>
            <a:r>
              <a:rPr lang="en-IN" dirty="0" smtClean="0"/>
              <a:t> </a:t>
            </a:r>
          </a:p>
          <a:p>
            <a:r>
              <a:rPr lang="en-IN" dirty="0" smtClean="0"/>
              <a:t>A characteristic set of sense organs found in fishes</a:t>
            </a:r>
          </a:p>
          <a:p>
            <a:r>
              <a:rPr lang="en-IN" dirty="0" smtClean="0"/>
              <a:t>Fossil fishes also showed traces of these organs</a:t>
            </a:r>
          </a:p>
          <a:p>
            <a:r>
              <a:rPr lang="en-IN" dirty="0" smtClean="0"/>
              <a:t>It is devised for life in water, helps in adjustment to density, pressure &amp; currents of water</a:t>
            </a:r>
          </a:p>
          <a:p>
            <a:r>
              <a:rPr lang="en-IN" dirty="0" smtClean="0"/>
              <a:t>Also called mucus canal system</a:t>
            </a:r>
          </a:p>
          <a:p>
            <a:r>
              <a:rPr lang="en-IN" dirty="0" smtClean="0"/>
              <a:t>It comprises two components viz. the lateral line canal &amp; the </a:t>
            </a:r>
            <a:r>
              <a:rPr lang="en-IN" dirty="0" err="1" smtClean="0"/>
              <a:t>neuromast</a:t>
            </a:r>
            <a:r>
              <a:rPr lang="en-IN" dirty="0" smtClean="0"/>
              <a:t> organs</a:t>
            </a:r>
          </a:p>
          <a:p>
            <a:pPr marL="0" indent="0">
              <a:buNone/>
            </a:pPr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  <p:pic>
        <p:nvPicPr>
          <p:cNvPr id="2050" name="Picture 2" descr="Image result for neuromast org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111" y="3314700"/>
            <a:ext cx="5305425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298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3258" y="224865"/>
            <a:ext cx="8911687" cy="972870"/>
          </a:xfrm>
        </p:spPr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</a:rPr>
              <a:t>Lateral Line System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714" y="1197735"/>
            <a:ext cx="11346286" cy="5409127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It exists in form of continuous groove, that follows a definite pattern on head &amp; extends along each side of the body to base of tail</a:t>
            </a:r>
          </a:p>
          <a:p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Grooves contains the sensory receptors called </a:t>
            </a:r>
            <a:r>
              <a:rPr lang="en-IN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neuromasts</a:t>
            </a: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which are arranged in rows</a:t>
            </a:r>
          </a:p>
          <a:p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 </a:t>
            </a:r>
            <a:r>
              <a:rPr lang="en-IN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</a:t>
            </a:r>
            <a:r>
              <a:rPr lang="en-IN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hlamydoselachians</a:t>
            </a: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IN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neuromasts</a:t>
            </a: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remain exposed</a:t>
            </a:r>
          </a:p>
          <a:p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 </a:t>
            </a:r>
            <a:r>
              <a:rPr lang="en-IN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</a:t>
            </a:r>
            <a:r>
              <a:rPr lang="en-IN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olocephalians</a:t>
            </a: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the grooves remain open</a:t>
            </a:r>
          </a:p>
          <a:p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 Dipnoans e.g. </a:t>
            </a:r>
            <a:r>
              <a:rPr lang="en-IN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Protopterus</a:t>
            </a:r>
            <a:r>
              <a:rPr lang="en-IN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canal is partially roofed by </a:t>
            </a:r>
            <a:r>
              <a:rPr lang="en-IN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bodering</a:t>
            </a: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IN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denticles</a:t>
            </a: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&amp; the closed tube of head region opens by minute pores on the surface of the skin</a:t>
            </a:r>
          </a:p>
          <a:p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groove of the canal remains filled with a watery fluid in all the fishes</a:t>
            </a:r>
          </a:p>
          <a:p>
            <a:pPr marL="0" indent="0">
              <a:buNone/>
            </a:pP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&amp; their pore contain a </a:t>
            </a:r>
            <a:r>
              <a:rPr lang="en-IN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mucoid</a:t>
            </a: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substances</a:t>
            </a:r>
          </a:p>
          <a:p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There are many canals in head region, named according to their position:-</a:t>
            </a:r>
          </a:p>
          <a:p>
            <a:pPr>
              <a:buFont typeface="+mj-lt"/>
              <a:buAutoNum type="arabicPeriod"/>
            </a:pP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Main Lateral line canal</a:t>
            </a:r>
          </a:p>
          <a:p>
            <a:pPr>
              <a:buFont typeface="+mj-lt"/>
              <a:buAutoNum type="arabicPeriod"/>
            </a:pP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Supra orbital canal</a:t>
            </a:r>
          </a:p>
          <a:p>
            <a:pPr>
              <a:buFont typeface="+mj-lt"/>
              <a:buAutoNum type="arabicPeriod"/>
            </a:pP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Infra orbital Canal</a:t>
            </a:r>
          </a:p>
          <a:p>
            <a:pPr>
              <a:buFont typeface="+mj-lt"/>
              <a:buAutoNum type="arabicPeriod"/>
            </a:pP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Temporal canal</a:t>
            </a:r>
          </a:p>
          <a:p>
            <a:pPr>
              <a:buFont typeface="+mj-lt"/>
              <a:buAutoNum type="arabicPeriod"/>
            </a:pP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Mandibular canal</a:t>
            </a:r>
          </a:p>
          <a:p>
            <a:pPr>
              <a:buFont typeface="+mj-lt"/>
              <a:buAutoNum type="arabicPeriod"/>
            </a:pPr>
            <a:r>
              <a:rPr lang="en-IN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Preopercular</a:t>
            </a: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canal</a:t>
            </a:r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21937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8192" y="96076"/>
            <a:ext cx="9147778" cy="1280890"/>
          </a:xfrm>
        </p:spPr>
        <p:txBody>
          <a:bodyPr/>
          <a:lstStyle/>
          <a:p>
            <a:r>
              <a:rPr lang="en-IN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Specialization in lateral Line system in various groups of fishes</a:t>
            </a:r>
            <a:endParaRPr lang="en-IN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5111" y="1502534"/>
            <a:ext cx="10804816" cy="5355466"/>
          </a:xfrm>
        </p:spPr>
        <p:txBody>
          <a:bodyPr/>
          <a:lstStyle/>
          <a:p>
            <a:r>
              <a:rPr lang="en-IN" dirty="0" smtClean="0"/>
              <a:t>In </a:t>
            </a:r>
            <a:r>
              <a:rPr lang="en-IN" b="1" dirty="0" err="1" smtClean="0"/>
              <a:t>Selachi</a:t>
            </a:r>
            <a:r>
              <a:rPr lang="en-IN" dirty="0" smtClean="0"/>
              <a:t> ( Sharks) it runs along the entire length of the body. The supraorbital canal is much developed on the rostrum &amp; joins the infra orbital canal. A transverse commissure joins the right &amp; left </a:t>
            </a:r>
            <a:r>
              <a:rPr lang="en-IN" dirty="0" err="1" smtClean="0"/>
              <a:t>supratemporal</a:t>
            </a:r>
            <a:r>
              <a:rPr lang="en-IN" dirty="0" smtClean="0"/>
              <a:t> canal forming an arch over the occipital region</a:t>
            </a:r>
          </a:p>
          <a:p>
            <a:r>
              <a:rPr lang="en-IN" dirty="0" smtClean="0"/>
              <a:t>The </a:t>
            </a:r>
            <a:r>
              <a:rPr lang="en-IN" dirty="0" err="1" smtClean="0"/>
              <a:t>hyomandibular</a:t>
            </a:r>
            <a:r>
              <a:rPr lang="en-IN" dirty="0" smtClean="0"/>
              <a:t> fails to meet post orbital and mandibular is completely separated from </a:t>
            </a:r>
            <a:r>
              <a:rPr lang="en-IN" dirty="0" err="1" smtClean="0"/>
              <a:t>hyomandibular</a:t>
            </a:r>
            <a:r>
              <a:rPr lang="en-IN" dirty="0" smtClean="0"/>
              <a:t>.</a:t>
            </a:r>
          </a:p>
          <a:p>
            <a:r>
              <a:rPr lang="en-IN" dirty="0" smtClean="0"/>
              <a:t>In </a:t>
            </a:r>
            <a:r>
              <a:rPr lang="en-IN" b="1" dirty="0" err="1" smtClean="0"/>
              <a:t>Actinopterigii</a:t>
            </a:r>
            <a:r>
              <a:rPr lang="en-IN" dirty="0" smtClean="0"/>
              <a:t>, occipital transverse commissure is completely across the middle line</a:t>
            </a:r>
          </a:p>
          <a:p>
            <a:r>
              <a:rPr lang="en-IN" dirty="0" smtClean="0"/>
              <a:t>The </a:t>
            </a:r>
            <a:r>
              <a:rPr lang="en-IN" dirty="0" err="1" smtClean="0"/>
              <a:t>hyomandibular</a:t>
            </a:r>
            <a:r>
              <a:rPr lang="en-IN" dirty="0" smtClean="0"/>
              <a:t> joins the post orbital dorsally</a:t>
            </a:r>
          </a:p>
          <a:p>
            <a:r>
              <a:rPr lang="en-IN" dirty="0" err="1" smtClean="0"/>
              <a:t>Jugal</a:t>
            </a:r>
            <a:r>
              <a:rPr lang="en-IN" dirty="0" smtClean="0"/>
              <a:t> is absent, represented by pit organ in </a:t>
            </a:r>
            <a:r>
              <a:rPr lang="en-IN" i="1" dirty="0" err="1" smtClean="0"/>
              <a:t>Amia</a:t>
            </a:r>
            <a:endParaRPr lang="en-IN" i="1" dirty="0" smtClean="0"/>
          </a:p>
          <a:p>
            <a:r>
              <a:rPr lang="en-IN" dirty="0" smtClean="0"/>
              <a:t>In </a:t>
            </a:r>
            <a:r>
              <a:rPr lang="en-IN" b="1" dirty="0" err="1" smtClean="0"/>
              <a:t>Dipnoi</a:t>
            </a:r>
            <a:r>
              <a:rPr lang="en-IN" dirty="0" smtClean="0"/>
              <a:t> usual features </a:t>
            </a:r>
            <a:r>
              <a:rPr lang="en-IN" i="1" dirty="0" smtClean="0"/>
              <a:t>of </a:t>
            </a:r>
            <a:r>
              <a:rPr lang="en-IN" dirty="0" err="1" smtClean="0"/>
              <a:t>Actinopterigii</a:t>
            </a:r>
            <a:r>
              <a:rPr lang="en-IN" dirty="0" smtClean="0"/>
              <a:t> is retained</a:t>
            </a:r>
            <a:endParaRPr lang="en-IN" i="1" dirty="0" smtClean="0"/>
          </a:p>
          <a:p>
            <a:r>
              <a:rPr lang="en-IN" dirty="0" err="1" smtClean="0"/>
              <a:t>Preoercular</a:t>
            </a:r>
            <a:r>
              <a:rPr lang="en-IN" dirty="0" smtClean="0"/>
              <a:t> fails to reach </a:t>
            </a:r>
            <a:r>
              <a:rPr lang="en-IN" dirty="0" err="1" smtClean="0"/>
              <a:t>thepost</a:t>
            </a:r>
            <a:r>
              <a:rPr lang="en-IN" dirty="0" smtClean="0"/>
              <a:t> orbital but </a:t>
            </a:r>
            <a:r>
              <a:rPr lang="en-IN" dirty="0" err="1" smtClean="0"/>
              <a:t>jugal</a:t>
            </a:r>
            <a:r>
              <a:rPr lang="en-IN" dirty="0" smtClean="0"/>
              <a:t> is present</a:t>
            </a:r>
          </a:p>
          <a:p>
            <a:r>
              <a:rPr lang="en-IN" dirty="0" smtClean="0"/>
              <a:t>In </a:t>
            </a:r>
            <a:r>
              <a:rPr lang="en-IN" b="1" dirty="0" err="1" smtClean="0"/>
              <a:t>Teleosts</a:t>
            </a:r>
            <a:r>
              <a:rPr lang="en-IN" dirty="0" smtClean="0"/>
              <a:t> all the cephalic canals viz. the supra orbital, infra orbital &amp; </a:t>
            </a:r>
            <a:r>
              <a:rPr lang="en-IN" dirty="0" err="1" smtClean="0"/>
              <a:t>hyomandibular</a:t>
            </a:r>
            <a:r>
              <a:rPr lang="en-IN" dirty="0" smtClean="0"/>
              <a:t> connect with the lateral line canals of the trunk</a:t>
            </a:r>
          </a:p>
          <a:p>
            <a:r>
              <a:rPr lang="en-IN" dirty="0" smtClean="0"/>
              <a:t>Supra temporal or occipital canal connects transversely the lateral line canals of the two sides at rear  side of the head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72883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3042" y="0"/>
            <a:ext cx="9701570" cy="1428482"/>
          </a:xfrm>
        </p:spPr>
        <p:txBody>
          <a:bodyPr/>
          <a:lstStyle/>
          <a:p>
            <a:r>
              <a:rPr lang="en-IN" b="1" dirty="0" err="1" smtClean="0">
                <a:solidFill>
                  <a:srgbClr val="FF0000"/>
                </a:solidFill>
              </a:rPr>
              <a:t>Neuromast</a:t>
            </a:r>
            <a:r>
              <a:rPr lang="en-IN" b="1" dirty="0" smtClean="0">
                <a:solidFill>
                  <a:srgbClr val="FF0000"/>
                </a:solidFill>
              </a:rPr>
              <a:t> Organs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8807" y="714241"/>
            <a:ext cx="10538697" cy="5528782"/>
          </a:xfrm>
        </p:spPr>
        <p:txBody>
          <a:bodyPr/>
          <a:lstStyle/>
          <a:p>
            <a:r>
              <a:rPr lang="en-IN" dirty="0" smtClean="0"/>
              <a:t>These are receptor units of lateral line system, found in grooves the canal</a:t>
            </a:r>
          </a:p>
          <a:p>
            <a:r>
              <a:rPr lang="en-IN" dirty="0" smtClean="0"/>
              <a:t>It consists of two types of cells </a:t>
            </a:r>
          </a:p>
          <a:p>
            <a:pPr>
              <a:buFont typeface="+mj-lt"/>
              <a:buAutoNum type="arabicPeriod"/>
            </a:pPr>
            <a:r>
              <a:rPr lang="en-IN" dirty="0" smtClean="0"/>
              <a:t>The sensory receptor/ hair cells ( Pear shaped, found in centre)</a:t>
            </a:r>
          </a:p>
          <a:p>
            <a:pPr>
              <a:buFont typeface="+mj-lt"/>
              <a:buAutoNum type="arabicPeriod"/>
            </a:pPr>
            <a:r>
              <a:rPr lang="en-IN" dirty="0" smtClean="0"/>
              <a:t>Supporting cells/ </a:t>
            </a:r>
            <a:r>
              <a:rPr lang="en-IN" dirty="0" err="1" smtClean="0"/>
              <a:t>Sustentacular</a:t>
            </a:r>
            <a:r>
              <a:rPr lang="en-IN" dirty="0" smtClean="0"/>
              <a:t> cells ( Long &amp; Slender, forms periphery)</a:t>
            </a:r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1026" name="Picture 2" descr="Schematic view of neuromast organ  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872" y="2512983"/>
            <a:ext cx="5834128" cy="4243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.S. of Lateral Line Canal through a Neuromast Org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677" y="2512984"/>
            <a:ext cx="4816699" cy="4243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6556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708" y="147591"/>
            <a:ext cx="8911687" cy="1280890"/>
          </a:xfrm>
        </p:spPr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Functions </a:t>
            </a:r>
            <a:endParaRPr lang="en-IN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086" y="1000259"/>
            <a:ext cx="8915400" cy="3777622"/>
          </a:xfrm>
        </p:spPr>
        <p:txBody>
          <a:bodyPr/>
          <a:lstStyle/>
          <a:p>
            <a:r>
              <a:rPr lang="en-IN" dirty="0" smtClean="0"/>
              <a:t>It is receptor for </a:t>
            </a:r>
            <a:r>
              <a:rPr lang="en-IN" dirty="0" err="1" smtClean="0"/>
              <a:t>watercurrents</a:t>
            </a:r>
            <a:r>
              <a:rPr lang="en-IN" dirty="0" smtClean="0"/>
              <a:t>, helps fish in orientation</a:t>
            </a:r>
          </a:p>
          <a:p>
            <a:r>
              <a:rPr lang="en-IN" dirty="0" smtClean="0"/>
              <a:t>Serves as distant touch receptors</a:t>
            </a:r>
          </a:p>
          <a:p>
            <a:r>
              <a:rPr lang="en-IN" dirty="0" smtClean="0"/>
              <a:t>Helps in locating objects at a distance</a:t>
            </a:r>
          </a:p>
          <a:p>
            <a:r>
              <a:rPr lang="en-IN" dirty="0" smtClean="0"/>
              <a:t>Respond to pressure changes</a:t>
            </a:r>
          </a:p>
          <a:p>
            <a:r>
              <a:rPr lang="en-IN" dirty="0" smtClean="0"/>
              <a:t>Principle of </a:t>
            </a:r>
            <a:r>
              <a:rPr lang="en-IN" dirty="0" err="1" smtClean="0"/>
              <a:t>ecolocation</a:t>
            </a:r>
            <a:r>
              <a:rPr lang="en-IN" dirty="0" smtClean="0"/>
              <a:t> is used to detect object in darkness or in turbid medium</a:t>
            </a:r>
          </a:p>
          <a:p>
            <a:r>
              <a:rPr lang="en-IN" dirty="0" smtClean="0"/>
              <a:t>Gives the schooling ability to fishes, in which fish of a school reacts to the movement of its closest neighbour.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93493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404" y="134712"/>
            <a:ext cx="8911687" cy="1280890"/>
          </a:xfrm>
        </p:spPr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</a:rPr>
              <a:t>Special types of </a:t>
            </a:r>
            <a:r>
              <a:rPr lang="en-IN" b="1" dirty="0" err="1" smtClean="0">
                <a:solidFill>
                  <a:srgbClr val="FF0000"/>
                </a:solidFill>
              </a:rPr>
              <a:t>Neuromasts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7691" y="1415602"/>
            <a:ext cx="8915400" cy="3777622"/>
          </a:xfrm>
        </p:spPr>
        <p:txBody>
          <a:bodyPr/>
          <a:lstStyle/>
          <a:p>
            <a:r>
              <a:rPr lang="en-IN" dirty="0" err="1" smtClean="0"/>
              <a:t>Ampullae</a:t>
            </a:r>
            <a:r>
              <a:rPr lang="en-IN" dirty="0" smtClean="0"/>
              <a:t> of </a:t>
            </a:r>
            <a:r>
              <a:rPr lang="en-IN" dirty="0" err="1" smtClean="0"/>
              <a:t>Lorenzini</a:t>
            </a:r>
            <a:endParaRPr lang="en-IN" dirty="0" smtClean="0"/>
          </a:p>
          <a:p>
            <a:r>
              <a:rPr lang="en-IN" dirty="0" smtClean="0"/>
              <a:t>Pit organs</a:t>
            </a:r>
          </a:p>
          <a:p>
            <a:r>
              <a:rPr lang="en-IN" dirty="0" smtClean="0"/>
              <a:t>The vesicles of </a:t>
            </a:r>
            <a:r>
              <a:rPr lang="en-IN" dirty="0" err="1" smtClean="0"/>
              <a:t>Savi</a:t>
            </a:r>
            <a:endParaRPr lang="en-IN" dirty="0" smtClean="0"/>
          </a:p>
          <a:p>
            <a:r>
              <a:rPr lang="en-IN" dirty="0" err="1" smtClean="0"/>
              <a:t>Mormyromasts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3701610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99</TotalTime>
  <Words>523</Words>
  <Application>Microsoft Office PowerPoint</Application>
  <PresentationFormat>Widescreen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African</vt:lpstr>
      <vt:lpstr>Arial</vt:lpstr>
      <vt:lpstr>Century Gothic</vt:lpstr>
      <vt:lpstr>Wingdings 3</vt:lpstr>
      <vt:lpstr>Wisp</vt:lpstr>
      <vt:lpstr>Lateralis System in Fishes</vt:lpstr>
      <vt:lpstr>Introduction</vt:lpstr>
      <vt:lpstr>Lateral Line System</vt:lpstr>
      <vt:lpstr>Specialization in lateral Line system in various groups of fishes</vt:lpstr>
      <vt:lpstr>Neuromast Organs</vt:lpstr>
      <vt:lpstr>Functions </vt:lpstr>
      <vt:lpstr>Special types of Neuromasts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Lateralis System in Fishes</dc:title>
  <dc:creator>HP</dc:creator>
  <cp:lastModifiedBy>HP</cp:lastModifiedBy>
  <cp:revision>16</cp:revision>
  <dcterms:created xsi:type="dcterms:W3CDTF">2020-03-26T15:09:04Z</dcterms:created>
  <dcterms:modified xsi:type="dcterms:W3CDTF">2020-03-26T16:49:01Z</dcterms:modified>
</cp:coreProperties>
</file>